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708" r:id="rId1"/>
  </p:sldMasterIdLst>
  <p:sldIdLst>
    <p:sldId id="257" r:id="rId2"/>
    <p:sldId id="258" r:id="rId3"/>
    <p:sldId id="262" r:id="rId4"/>
    <p:sldId id="273" r:id="rId5"/>
    <p:sldId id="276" r:id="rId6"/>
    <p:sldId id="275" r:id="rId7"/>
    <p:sldId id="266" r:id="rId8"/>
    <p:sldId id="274" r:id="rId9"/>
  </p:sldIdLst>
  <p:sldSz cx="12192000" cy="6858000"/>
  <p:notesSz cx="6858000" cy="9144000"/>
  <p:embeddedFontLst>
    <p:embeddedFont>
      <p:font typeface="Acumin Pro" panose="020B0504020202020204" charset="0"/>
      <p:regular r:id="rId10"/>
      <p:bold r:id="rId11"/>
      <p:italic r:id="rId12"/>
      <p:boldItalic r:id="rId13"/>
    </p:embeddedFont>
    <p:embeddedFont>
      <p:font typeface="Acumin Pro ExtraCondensed" panose="020B0508020202020204" pitchFamily="34" charset="77"/>
      <p:regular r:id="rId14"/>
      <p:bold r:id="rId15"/>
      <p:italic r:id="rId16"/>
      <p:boldItalic r:id="rId17"/>
    </p:embeddedFont>
    <p:embeddedFont>
      <p:font typeface="Acumin Pro ExtraCondensed Smbd" panose="020B0708020202020204" pitchFamily="34" charset="77"/>
      <p:regular r:id="rId18"/>
      <p:bold r:id="rId19"/>
      <p:italic r:id="rId20"/>
      <p:boldItalic r:id="rId21"/>
    </p:embeddedFont>
    <p:embeddedFont>
      <p:font typeface="Acumin Pro Medium" panose="020B0604020202020204" pitchFamily="34" charset="77"/>
      <p:regular r:id="rId22"/>
      <p:italic r:id="rId23"/>
    </p:embeddedFont>
    <p:embeddedFont>
      <p:font typeface="Acumin Pro Semibold" panose="020B0704020202020204" pitchFamily="34" charset="77"/>
      <p:regular r:id="rId24"/>
      <p:bold r:id="rId25"/>
      <p:italic r:id="rId26"/>
      <p:boldItalic r:id="rId27"/>
    </p:embeddedFont>
    <p:embeddedFont>
      <p:font typeface="Acumin Pro SemiCondensed" panose="020B0506020202020204" pitchFamily="34" charset="77"/>
      <p:regular r:id="rId28"/>
      <p:bold r:id="rId29"/>
      <p:italic r:id="rId30"/>
      <p:boldItalic r:id="rId31"/>
    </p:embeddedFont>
    <p:embeddedFont>
      <p:font typeface="United Sans Cd Md" pitchFamily="2" charset="77"/>
      <p:regular r:id="rId32"/>
    </p:embeddedFont>
    <p:embeddedFont>
      <p:font typeface="United Sans Reg Medium" pitchFamily="2" charset="77"/>
      <p:regular r:id="rId3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FEB7BA1-F8CA-6C4D-9EC0-C6F1099DE2D4}" v="43" dt="2024-02-23T21:34:47.62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658"/>
    <p:restoredTop sz="94674"/>
  </p:normalViewPr>
  <p:slideViewPr>
    <p:cSldViewPr snapToGrid="0" snapToObjects="1">
      <p:cViewPr>
        <p:scale>
          <a:sx n="175" d="100"/>
          <a:sy n="175" d="100"/>
        </p:scale>
        <p:origin x="144" y="10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font" Target="fonts/font17.fntdata"/><Relationship Id="rId21" Type="http://schemas.openxmlformats.org/officeDocument/2006/relationships/font" Target="fonts/font12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33" Type="http://schemas.openxmlformats.org/officeDocument/2006/relationships/font" Target="fonts/font24.fntdata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font" Target="fonts/font2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32" Type="http://schemas.openxmlformats.org/officeDocument/2006/relationships/font" Target="fonts/font23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font" Target="fonts/font19.fntdata"/><Relationship Id="rId36" Type="http://schemas.openxmlformats.org/officeDocument/2006/relationships/theme" Target="theme/theme1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31" Type="http://schemas.openxmlformats.org/officeDocument/2006/relationships/font" Target="fonts/font2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font" Target="fonts/font18.fntdata"/><Relationship Id="rId30" Type="http://schemas.openxmlformats.org/officeDocument/2006/relationships/font" Target="fonts/font21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jpeg>
</file>

<file path=ppt/media/image3.tiff>
</file>

<file path=ppt/media/image5.tif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tif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tiff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tif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tiff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cessibility Statem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PT Accessibility">
            <a:extLst>
              <a:ext uri="{FF2B5EF4-FFF2-40B4-BE49-F238E27FC236}">
                <a16:creationId xmlns:a16="http://schemas.microsoft.com/office/drawing/2014/main" id="{7218C6A0-FE47-3C49-9974-F3CABE12FB6E}"/>
              </a:ext>
            </a:extLst>
          </p:cNvPr>
          <p:cNvSpPr txBox="1"/>
          <p:nvPr userDrawn="1"/>
        </p:nvSpPr>
        <p:spPr>
          <a:xfrm>
            <a:off x="1481118" y="1877220"/>
            <a:ext cx="8171677" cy="166199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  <a:effectLst/>
                <a:latin typeface="Acumin Pro" panose="020B0504020202020204" pitchFamily="34" charset="77"/>
              </a:rPr>
              <a:t>Support the Purdue University brand in your presentations by using a brand-friendly template. This template uses an accessible master layout. Please note that some changes </a:t>
            </a:r>
            <a:br>
              <a:rPr lang="en-US" sz="1800" dirty="0">
                <a:solidFill>
                  <a:schemeClr val="bg1"/>
                </a:solidFill>
                <a:effectLst/>
                <a:latin typeface="Acumin Pro" panose="020B0504020202020204" pitchFamily="34" charset="77"/>
              </a:rPr>
            </a:br>
            <a:r>
              <a:rPr lang="en-US" sz="1800" dirty="0">
                <a:solidFill>
                  <a:schemeClr val="bg1"/>
                </a:solidFill>
                <a:effectLst/>
                <a:latin typeface="Acumin Pro" panose="020B0504020202020204" pitchFamily="34" charset="77"/>
              </a:rPr>
              <a:t>to the PowerPoint template could impact accessibility by those with disabilities. Follow the instructions provided by Microsoft Office to ensure that your PowerPoint presentations are accessible to all users: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15" name="PPT Accessibility URL" descr="PPT Accessibility URL">
            <a:extLst>
              <a:ext uri="{FF2B5EF4-FFF2-40B4-BE49-F238E27FC236}">
                <a16:creationId xmlns:a16="http://schemas.microsoft.com/office/drawing/2014/main" id="{BA1A708E-CC6F-5046-B62E-67EF72C8345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blackWhite">
          <a:xfrm>
            <a:off x="1481117" y="4133385"/>
            <a:ext cx="7687663" cy="505523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 anchor="t" anchorCtr="0">
            <a:spAutoFit/>
          </a:bodyPr>
          <a:lstStyle>
            <a:lvl1pPr algn="l">
              <a:defRPr sz="1800" b="0" i="0" cap="none" spc="0">
                <a:solidFill>
                  <a:schemeClr val="bg1"/>
                </a:solidFill>
                <a:latin typeface="Acumin Pro" panose="020B0504020202020204" pitchFamily="34" charset="77"/>
              </a:defRPr>
            </a:lvl1pPr>
          </a:lstStyle>
          <a:p>
            <a:r>
              <a:rPr lang="en-US" dirty="0">
                <a:solidFill>
                  <a:schemeClr val="accent1"/>
                </a:solidFill>
              </a:rPr>
              <a:t>https://</a:t>
            </a:r>
            <a:r>
              <a:rPr lang="en-US" dirty="0" err="1">
                <a:solidFill>
                  <a:schemeClr val="accent1"/>
                </a:solidFill>
              </a:rPr>
              <a:t>support.office.com</a:t>
            </a:r>
            <a:r>
              <a:rPr lang="en-US" dirty="0">
                <a:solidFill>
                  <a:schemeClr val="accent1"/>
                </a:solidFill>
              </a:rPr>
              <a:t>/</a:t>
            </a:r>
            <a:r>
              <a:rPr lang="en-US" dirty="0" err="1">
                <a:solidFill>
                  <a:schemeClr val="accent1"/>
                </a:solidFill>
              </a:rPr>
              <a:t>en</a:t>
            </a:r>
            <a:r>
              <a:rPr lang="en-US" dirty="0">
                <a:solidFill>
                  <a:schemeClr val="accent1"/>
                </a:solidFill>
              </a:rPr>
              <a:t>-us/article/Make-your-PowerPoint-presentations-accessible-6f7772b2-2f33-4bd2-8ca7-dae3b2b3ef25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C8BC758-D59E-8E44-B1BB-3467BE203B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44480" b="-27184"/>
          <a:stretch/>
        </p:blipFill>
        <p:spPr>
          <a:xfrm>
            <a:off x="573583" y="6046656"/>
            <a:ext cx="2635783" cy="479489"/>
          </a:xfrm>
          <a:prstGeom prst="rect">
            <a:avLst/>
          </a:prstGeom>
        </p:spPr>
      </p:pic>
      <p:pic>
        <p:nvPicPr>
          <p:cNvPr id="29" name="Gold Triangle">
            <a:extLst>
              <a:ext uri="{FF2B5EF4-FFF2-40B4-BE49-F238E27FC236}">
                <a16:creationId xmlns:a16="http://schemas.microsoft.com/office/drawing/2014/main" id="{6C3B8210-1510-C644-9CE9-0E6E1BA996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21333" y="0"/>
            <a:ext cx="2370667" cy="6858000"/>
          </a:xfrm>
          <a:prstGeom prst="rect">
            <a:avLst/>
          </a:prstGeom>
        </p:spPr>
      </p:pic>
      <p:sp>
        <p:nvSpPr>
          <p:cNvPr id="19" name="Date">
            <a:extLst>
              <a:ext uri="{FF2B5EF4-FFF2-40B4-BE49-F238E27FC236}">
                <a16:creationId xmlns:a16="http://schemas.microsoft.com/office/drawing/2014/main" id="{AAF94E19-ED71-7845-B4E1-5D3EA4F2593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032275" y="6202177"/>
            <a:ext cx="1142268" cy="323968"/>
          </a:xfrm>
        </p:spPr>
        <p:txBody>
          <a:bodyPr/>
          <a:lstStyle>
            <a:lvl1pPr>
              <a:defRPr>
                <a:solidFill>
                  <a:schemeClr val="accent4">
                    <a:alpha val="70000"/>
                  </a:schemeClr>
                </a:solidFill>
              </a:defRPr>
            </a:lvl1pPr>
          </a:lstStyle>
          <a:p>
            <a:fld id="{049DC8E1-D369-0F48-9062-BB068AFD07CE}" type="datetime1">
              <a:rPr lang="en-US" smtClean="0"/>
              <a:pPr/>
              <a:t>2/23/24</a:t>
            </a:fld>
            <a:endParaRPr lang="en-US" dirty="0"/>
          </a:p>
        </p:txBody>
      </p:sp>
      <p:cxnSp>
        <p:nvCxnSpPr>
          <p:cNvPr id="22" name="Line">
            <a:extLst>
              <a:ext uri="{FF2B5EF4-FFF2-40B4-BE49-F238E27FC236}">
                <a16:creationId xmlns:a16="http://schemas.microsoft.com/office/drawing/2014/main" id="{6E05FCF8-5823-9D4D-B7F3-412E5BDD4E01}"/>
              </a:ext>
            </a:extLst>
          </p:cNvPr>
          <p:cNvCxnSpPr>
            <a:cxnSpLocks/>
          </p:cNvCxnSpPr>
          <p:nvPr/>
        </p:nvCxnSpPr>
        <p:spPr>
          <a:xfrm>
            <a:off x="11200667" y="6270568"/>
            <a:ext cx="0" cy="16002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Slide Number">
            <a:extLst>
              <a:ext uri="{FF2B5EF4-FFF2-40B4-BE49-F238E27FC236}">
                <a16:creationId xmlns:a16="http://schemas.microsoft.com/office/drawing/2014/main" id="{14A543BD-A296-7346-B649-5BA64898A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17832" y="6181281"/>
            <a:ext cx="487680" cy="36576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C66C244-46D0-5048-A69E-5C3AE56122B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73583" y="6046655"/>
            <a:ext cx="4793139" cy="385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1884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3960" userDrawn="1">
          <p15:clr>
            <a:srgbClr val="FBAE40"/>
          </p15:clr>
        </p15:guide>
        <p15:guide id="4" pos="5952" userDrawn="1">
          <p15:clr>
            <a:srgbClr val="FBAE40"/>
          </p15:clr>
        </p15:guide>
        <p15:guide id="5" pos="6848" userDrawn="1">
          <p15:clr>
            <a:srgbClr val="FBAE40"/>
          </p15:clr>
        </p15:guide>
        <p15:guide id="6" orient="horz" pos="4080" userDrawn="1">
          <p15:clr>
            <a:srgbClr val="FBAE40"/>
          </p15:clr>
        </p15:guide>
        <p15:guide id="7" pos="352" userDrawn="1">
          <p15:clr>
            <a:srgbClr val="FBAE40"/>
          </p15:clr>
        </p15:guide>
        <p15:guide id="8" orient="horz" pos="192" userDrawn="1">
          <p15:clr>
            <a:srgbClr val="FBAE40"/>
          </p15:clr>
        </p15:guide>
        <p15:guide id="9" pos="928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ld Background">
            <a:extLst>
              <a:ext uri="{FF2B5EF4-FFF2-40B4-BE49-F238E27FC236}">
                <a16:creationId xmlns:a16="http://schemas.microsoft.com/office/drawing/2014/main" id="{EACB2F0C-1C3D-CD48-AD13-7B5AD683F7C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"/>
          <p:cNvSpPr>
            <a:spLocks noGrp="1"/>
          </p:cNvSpPr>
          <p:nvPr>
            <p:ph type="ctrTitle" hasCustomPrompt="1"/>
          </p:nvPr>
        </p:nvSpPr>
        <p:spPr bwMode="blackWhite">
          <a:xfrm>
            <a:off x="1488156" y="1626244"/>
            <a:ext cx="7911945" cy="1523494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 anchor="t" anchorCtr="0">
            <a:spAutoFit/>
          </a:bodyPr>
          <a:lstStyle>
            <a:lvl1pPr algn="l">
              <a:lnSpc>
                <a:spcPct val="80000"/>
              </a:lnSpc>
              <a:defRPr sz="6000" b="1" i="1" spc="0">
                <a:solidFill>
                  <a:schemeClr val="bg1"/>
                </a:solidFill>
                <a:latin typeface="Acumin Pro ExtraCondensed" panose="020B0508020202020204" pitchFamily="34" charset="77"/>
              </a:defRPr>
            </a:lvl1pPr>
          </a:lstStyle>
          <a:p>
            <a:r>
              <a:rPr lang="en-US" dirty="0"/>
              <a:t>Title Slide </a:t>
            </a:r>
            <a:r>
              <a:rPr lang="en-US" dirty="0" err="1"/>
              <a:t>Acumin</a:t>
            </a:r>
            <a:r>
              <a:rPr lang="en-US" dirty="0"/>
              <a:t> Pro Extra Cond Bold Italic 60</a:t>
            </a:r>
          </a:p>
        </p:txBody>
      </p:sp>
      <p:sp>
        <p:nvSpPr>
          <p:cNvPr id="3" name="Subtitle"/>
          <p:cNvSpPr>
            <a:spLocks noGrp="1"/>
          </p:cNvSpPr>
          <p:nvPr>
            <p:ph type="subTitle" idx="1" hasCustomPrompt="1"/>
          </p:nvPr>
        </p:nvSpPr>
        <p:spPr>
          <a:xfrm>
            <a:off x="1495680" y="3990085"/>
            <a:ext cx="7096269" cy="336015"/>
          </a:xfrm>
          <a:noFill/>
        </p:spPr>
        <p:txBody>
          <a:bodyPr wrap="square" lIns="0" tIns="0" rIns="0" bIns="0" anchor="t" anchorCtr="0">
            <a:spAutoFit/>
          </a:bodyPr>
          <a:lstStyle>
            <a:lvl1pPr marL="0" indent="0" algn="l">
              <a:buNone/>
              <a:defRPr sz="2200" b="1" i="0">
                <a:solidFill>
                  <a:schemeClr val="accent2"/>
                </a:solidFill>
                <a:latin typeface="Acumin Pro SemiCondensed" panose="020B0506020202020204" pitchFamily="34" charset="77"/>
              </a:defRPr>
            </a:lvl1pPr>
            <a:lvl2pPr marL="457200" indent="0" algn="ctr">
              <a:buNone/>
              <a:defRPr sz="19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Subtitle </a:t>
            </a:r>
            <a:r>
              <a:rPr lang="en-US" dirty="0" err="1"/>
              <a:t>Acumin</a:t>
            </a:r>
            <a:r>
              <a:rPr lang="en-US" dirty="0"/>
              <a:t> Pro Semi Cond Bold 22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25" name="Black Triangle">
            <a:extLst>
              <a:ext uri="{FF2B5EF4-FFF2-40B4-BE49-F238E27FC236}">
                <a16:creationId xmlns:a16="http://schemas.microsoft.com/office/drawing/2014/main" id="{B39FD579-3334-AA49-8C7F-768033BE0C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1333" y="0"/>
            <a:ext cx="2370667" cy="6858000"/>
          </a:xfrm>
          <a:prstGeom prst="rect">
            <a:avLst/>
          </a:prstGeom>
        </p:spPr>
      </p:pic>
      <p:sp>
        <p:nvSpPr>
          <p:cNvPr id="7" name="Date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4">
                    <a:alpha val="70000"/>
                  </a:schemeClr>
                </a:solidFill>
              </a:defRPr>
            </a:lvl1pPr>
          </a:lstStyle>
          <a:p>
            <a:fld id="{049DC8E1-D369-0F48-9062-BB068AFD07CE}" type="datetime1">
              <a:rPr lang="en-US" smtClean="0"/>
              <a:pPr/>
              <a:t>2/23/24</a:t>
            </a:fld>
            <a:endParaRPr lang="en-US" dirty="0"/>
          </a:p>
        </p:txBody>
      </p:sp>
      <p:cxnSp>
        <p:nvCxnSpPr>
          <p:cNvPr id="33" name="Line">
            <a:extLst>
              <a:ext uri="{FF2B5EF4-FFF2-40B4-BE49-F238E27FC236}">
                <a16:creationId xmlns:a16="http://schemas.microsoft.com/office/drawing/2014/main" id="{E61121D3-034C-A148-89AD-C240C1E7F6F7}"/>
              </a:ext>
            </a:extLst>
          </p:cNvPr>
          <p:cNvCxnSpPr>
            <a:cxnSpLocks/>
          </p:cNvCxnSpPr>
          <p:nvPr/>
        </p:nvCxnSpPr>
        <p:spPr>
          <a:xfrm>
            <a:off x="11200667" y="6270568"/>
            <a:ext cx="0" cy="16002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"/>
          <p:cNvSpPr>
            <a:spLocks noGrp="1"/>
          </p:cNvSpPr>
          <p:nvPr>
            <p:ph type="sldNum" sz="quarter" idx="12"/>
          </p:nvPr>
        </p:nvSpPr>
        <p:spPr>
          <a:xfrm>
            <a:off x="11214213" y="6181281"/>
            <a:ext cx="487680" cy="36576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CC569C7-EC53-2941-BC65-AAA7EA1E2E3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73583" y="6046656"/>
            <a:ext cx="4795148" cy="384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5021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3960" userDrawn="1">
          <p15:clr>
            <a:srgbClr val="FBAE40"/>
          </p15:clr>
        </p15:guide>
        <p15:guide id="4" pos="5952" userDrawn="1">
          <p15:clr>
            <a:srgbClr val="FBAE40"/>
          </p15:clr>
        </p15:guide>
        <p15:guide id="5" pos="6848" userDrawn="1">
          <p15:clr>
            <a:srgbClr val="FBAE40"/>
          </p15:clr>
        </p15:guide>
        <p15:guide id="6" orient="horz" pos="4080" userDrawn="1">
          <p15:clr>
            <a:srgbClr val="FBAE40"/>
          </p15:clr>
        </p15:guide>
        <p15:guide id="8" pos="928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Slide - Copy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Black Bar">
            <a:extLst>
              <a:ext uri="{FF2B5EF4-FFF2-40B4-BE49-F238E27FC236}">
                <a16:creationId xmlns:a16="http://schemas.microsoft.com/office/drawing/2014/main" id="{6283C7A5-FA96-634B-82F6-99BF44D20F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9" y="0"/>
            <a:ext cx="11514667" cy="914400"/>
          </a:xfrm>
          <a:prstGeom prst="rect">
            <a:avLst/>
          </a:prstGeom>
        </p:spPr>
      </p:pic>
      <p:sp>
        <p:nvSpPr>
          <p:cNvPr id="2" name="Title"/>
          <p:cNvSpPr>
            <a:spLocks noGrp="1"/>
          </p:cNvSpPr>
          <p:nvPr>
            <p:ph type="ctrTitle" hasCustomPrompt="1"/>
          </p:nvPr>
        </p:nvSpPr>
        <p:spPr bwMode="blackWhite">
          <a:xfrm>
            <a:off x="1489619" y="442674"/>
            <a:ext cx="9234309" cy="512448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 anchor="t" anchorCtr="0">
            <a:spAutoFit/>
          </a:bodyPr>
          <a:lstStyle>
            <a:lvl1pPr algn="l">
              <a:defRPr sz="3600" b="1" i="1" cap="none" spc="0">
                <a:solidFill>
                  <a:schemeClr val="tx2"/>
                </a:solidFill>
                <a:latin typeface="Acumin Pro ExtraCondensed" panose="020B0508020202020204" pitchFamily="34" charset="77"/>
              </a:defRPr>
            </a:lvl1pPr>
          </a:lstStyle>
          <a:p>
            <a:r>
              <a:rPr lang="en-US" dirty="0"/>
              <a:t>Title </a:t>
            </a:r>
            <a:r>
              <a:rPr lang="en-US" dirty="0" err="1"/>
              <a:t>Acumin</a:t>
            </a:r>
            <a:r>
              <a:rPr lang="en-US" dirty="0"/>
              <a:t> Pro Extra Cond Bold Italic 36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/>
          <p:cNvSpPr>
            <a:spLocks noGrp="1"/>
          </p:cNvSpPr>
          <p:nvPr>
            <p:ph type="subTitle" idx="1" hasCustomPrompt="1"/>
          </p:nvPr>
        </p:nvSpPr>
        <p:spPr>
          <a:xfrm>
            <a:off x="1489618" y="1345167"/>
            <a:ext cx="7321993" cy="341599"/>
          </a:xfrm>
          <a:noFill/>
        </p:spPr>
        <p:txBody>
          <a:bodyPr wrap="square" lIns="0" tIns="0" rIns="0" bIns="0" anchor="t" anchorCtr="0">
            <a:spAutoFit/>
          </a:bodyPr>
          <a:lstStyle>
            <a:lvl1pPr marL="0" indent="0" algn="l">
              <a:buNone/>
              <a:defRPr sz="2200" b="1" i="0">
                <a:solidFill>
                  <a:schemeClr val="accent2"/>
                </a:solidFill>
                <a:latin typeface="Acumin Pro SemiCondensed" panose="020B0506020202020204" pitchFamily="34" charset="77"/>
              </a:defRPr>
            </a:lvl1pPr>
            <a:lvl2pPr marL="457200" indent="0" algn="ctr">
              <a:buNone/>
              <a:defRPr sz="19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Subhead </a:t>
            </a:r>
            <a:r>
              <a:rPr lang="en-US" dirty="0" err="1"/>
              <a:t>Acumin</a:t>
            </a:r>
            <a:r>
              <a:rPr lang="en-US" dirty="0"/>
              <a:t> Pro Semi Cond Bold 22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25" name="Body Text">
            <a:extLst>
              <a:ext uri="{FF2B5EF4-FFF2-40B4-BE49-F238E27FC236}">
                <a16:creationId xmlns:a16="http://schemas.microsoft.com/office/drawing/2014/main" id="{9F798712-4535-8340-942F-27FFD5E3FE9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428620" y="1962540"/>
            <a:ext cx="7366000" cy="3411537"/>
          </a:xfrm>
        </p:spPr>
        <p:txBody>
          <a:bodyPr lIns="0" tIns="0" rIns="0" bIns="0">
            <a:normAutofit/>
          </a:bodyPr>
          <a:lstStyle>
            <a:lvl1pPr marL="274320" marR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 sz="1800" b="0" i="0" normalizeH="0" baseline="0">
                <a:solidFill>
                  <a:schemeClr val="bg1"/>
                </a:solidFill>
                <a:latin typeface="Acumin Pro" panose="020B0504020202020204" pitchFamily="34" charset="77"/>
              </a:defRPr>
            </a:lvl1pPr>
          </a:lstStyle>
          <a:p>
            <a:pPr lvl="0"/>
            <a:r>
              <a:rPr lang="en-US" dirty="0"/>
              <a:t>Bulleted copy. </a:t>
            </a:r>
            <a:r>
              <a:rPr lang="en-US" dirty="0" err="1"/>
              <a:t>Acumin</a:t>
            </a:r>
            <a:r>
              <a:rPr lang="en-US" dirty="0"/>
              <a:t> Pro Reg 18 pt. Keep it short with bite-size chunks of information.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Bulleted copy. </a:t>
            </a:r>
            <a:r>
              <a:rPr lang="en-US" dirty="0" err="1"/>
              <a:t>Acumin</a:t>
            </a:r>
            <a:r>
              <a:rPr lang="en-US" dirty="0"/>
              <a:t> Pro Reg 18 pt. Keep it short with bite-size chunks of information.</a:t>
            </a:r>
          </a:p>
          <a:p>
            <a:pPr lvl="0"/>
            <a:endParaRPr lang="en-US" dirty="0"/>
          </a:p>
          <a:p>
            <a:pPr marL="274320" marR="0" lvl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/>
            </a:pPr>
            <a:r>
              <a:rPr lang="en-US" dirty="0"/>
              <a:t>Bulleted copy. </a:t>
            </a:r>
            <a:r>
              <a:rPr lang="en-US" dirty="0" err="1"/>
              <a:t>Acumin</a:t>
            </a:r>
            <a:r>
              <a:rPr lang="en-US" dirty="0"/>
              <a:t> Pro Reg 18 pt. Keep it short with bite-size chunks of information.</a:t>
            </a:r>
          </a:p>
          <a:p>
            <a:pPr lvl="0"/>
            <a:endParaRPr lang="en-US" dirty="0"/>
          </a:p>
          <a:p>
            <a:pPr marL="274320" marR="0" lvl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/>
            </a:pPr>
            <a:r>
              <a:rPr lang="en-US" dirty="0"/>
              <a:t>Bulleted copy. </a:t>
            </a:r>
            <a:r>
              <a:rPr lang="en-US" dirty="0" err="1"/>
              <a:t>Acumin</a:t>
            </a:r>
            <a:r>
              <a:rPr lang="en-US" dirty="0"/>
              <a:t> Pro Reg 18 pt. Keep it short with bite-size chunks of information.</a:t>
            </a:r>
          </a:p>
          <a:p>
            <a:pPr lvl="0"/>
            <a:endParaRPr lang="en-US" dirty="0"/>
          </a:p>
        </p:txBody>
      </p:sp>
      <p:sp>
        <p:nvSpPr>
          <p:cNvPr id="28" name="Date">
            <a:extLst>
              <a:ext uri="{FF2B5EF4-FFF2-40B4-BE49-F238E27FC236}">
                <a16:creationId xmlns:a16="http://schemas.microsoft.com/office/drawing/2014/main" id="{32B67432-75BE-B145-B884-FF16D239EA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136783" y="6202177"/>
            <a:ext cx="1037760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>
                    <a:alpha val="70000"/>
                  </a:schemeClr>
                </a:solidFill>
                <a:latin typeface="Acumin Pro" panose="020B0504020202020204" pitchFamily="34" charset="77"/>
              </a:defRPr>
            </a:lvl1pPr>
          </a:lstStyle>
          <a:p>
            <a:fld id="{E0C8DACD-4E35-4E4C-AC75-C3DE50F04E7E}" type="datetime1">
              <a:rPr lang="en-US" smtClean="0"/>
              <a:pPr/>
              <a:t>2/23/24</a:t>
            </a:fld>
            <a:endParaRPr lang="en-US" dirty="0"/>
          </a:p>
        </p:txBody>
      </p:sp>
      <p:cxnSp>
        <p:nvCxnSpPr>
          <p:cNvPr id="30" name="Line">
            <a:extLst>
              <a:ext uri="{FF2B5EF4-FFF2-40B4-BE49-F238E27FC236}">
                <a16:creationId xmlns:a16="http://schemas.microsoft.com/office/drawing/2014/main" id="{58350E96-57A4-414B-9B8B-1430C2B4D38E}"/>
              </a:ext>
            </a:extLst>
          </p:cNvPr>
          <p:cNvCxnSpPr>
            <a:cxnSpLocks/>
          </p:cNvCxnSpPr>
          <p:nvPr/>
        </p:nvCxnSpPr>
        <p:spPr>
          <a:xfrm>
            <a:off x="11200667" y="6270568"/>
            <a:ext cx="0" cy="1600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Slide Number">
            <a:extLst>
              <a:ext uri="{FF2B5EF4-FFF2-40B4-BE49-F238E27FC236}">
                <a16:creationId xmlns:a16="http://schemas.microsoft.com/office/drawing/2014/main" id="{49E8753C-A442-034F-B0F4-92D22B3247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7832" y="6181281"/>
            <a:ext cx="487680" cy="365760"/>
          </a:xfrm>
          <a:prstGeom prst="ellipse">
            <a:avLst/>
          </a:prstGeom>
          <a:noFill/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000" b="1" i="0" spc="0" baseline="0">
                <a:solidFill>
                  <a:schemeClr val="bg1"/>
                </a:solidFill>
                <a:latin typeface="Acumin Pro Semibold" panose="020B0504020202020204" pitchFamily="34" charset="77"/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D0A9CB2-D1BB-6449-AC05-3EA17EC18A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44480" b="-1837"/>
          <a:stretch/>
        </p:blipFill>
        <p:spPr>
          <a:xfrm>
            <a:off x="573583" y="6046656"/>
            <a:ext cx="2635783" cy="38393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1A56621-3DBF-9546-86B4-C61E7C91C37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73583" y="6046656"/>
            <a:ext cx="4793139" cy="385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7548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3960" userDrawn="1">
          <p15:clr>
            <a:srgbClr val="FBAE40"/>
          </p15:clr>
        </p15:guide>
        <p15:guide id="4" pos="5952" userDrawn="1">
          <p15:clr>
            <a:srgbClr val="FBAE40"/>
          </p15:clr>
        </p15:guide>
        <p15:guide id="5" pos="6848" userDrawn="1">
          <p15:clr>
            <a:srgbClr val="FBAE40"/>
          </p15:clr>
        </p15:guide>
        <p15:guide id="6" orient="horz" pos="4032" userDrawn="1">
          <p15:clr>
            <a:srgbClr val="FBAE40"/>
          </p15:clr>
        </p15:guide>
        <p15:guide id="7" pos="1312" userDrawn="1">
          <p15:clr>
            <a:srgbClr val="FBAE40"/>
          </p15:clr>
        </p15:guide>
        <p15:guide id="8" pos="928" userDrawn="1">
          <p15:clr>
            <a:srgbClr val="FBAE40"/>
          </p15:clr>
        </p15:guide>
        <p15:guide id="9" pos="1536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Slide - Copy &amp; Pic/Char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Black Bar">
            <a:extLst>
              <a:ext uri="{FF2B5EF4-FFF2-40B4-BE49-F238E27FC236}">
                <a16:creationId xmlns:a16="http://schemas.microsoft.com/office/drawing/2014/main" id="{87C91AFD-CCD5-AA40-82FE-4B69C61519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9" y="0"/>
            <a:ext cx="11514667" cy="914400"/>
          </a:xfrm>
          <a:prstGeom prst="rect">
            <a:avLst/>
          </a:prstGeom>
        </p:spPr>
      </p:pic>
      <p:sp>
        <p:nvSpPr>
          <p:cNvPr id="22" name="Title">
            <a:extLst>
              <a:ext uri="{FF2B5EF4-FFF2-40B4-BE49-F238E27FC236}">
                <a16:creationId xmlns:a16="http://schemas.microsoft.com/office/drawing/2014/main" id="{73768DE6-FB80-874D-8DE0-986B46F1FD0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blackWhite">
          <a:xfrm>
            <a:off x="1489619" y="442674"/>
            <a:ext cx="9234309" cy="512448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 anchor="t" anchorCtr="0">
            <a:spAutoFit/>
          </a:bodyPr>
          <a:lstStyle>
            <a:lvl1pPr algn="l">
              <a:defRPr sz="3600" b="1" i="1" cap="none" spc="0">
                <a:solidFill>
                  <a:schemeClr val="tx2"/>
                </a:solidFill>
                <a:latin typeface="Acumin Pro ExtraCondensed" panose="020B0508020202020204" pitchFamily="34" charset="77"/>
              </a:defRPr>
            </a:lvl1pPr>
          </a:lstStyle>
          <a:p>
            <a:r>
              <a:rPr lang="en-US" dirty="0"/>
              <a:t>Title </a:t>
            </a:r>
            <a:r>
              <a:rPr lang="en-US" dirty="0" err="1"/>
              <a:t>Acumin</a:t>
            </a:r>
            <a:r>
              <a:rPr lang="en-US" dirty="0"/>
              <a:t> Pro Extra Cond Bold Italic 36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/>
          <p:cNvSpPr>
            <a:spLocks noGrp="1"/>
          </p:cNvSpPr>
          <p:nvPr>
            <p:ph type="subTitle" idx="1" hasCustomPrompt="1"/>
          </p:nvPr>
        </p:nvSpPr>
        <p:spPr>
          <a:xfrm>
            <a:off x="1490239" y="1345166"/>
            <a:ext cx="7288495" cy="338554"/>
          </a:xfrm>
          <a:noFill/>
        </p:spPr>
        <p:txBody>
          <a:bodyPr wrap="square" lIns="0" tIns="0" rIns="0" bIns="0" anchor="t" anchorCtr="0">
            <a:spAutoFit/>
          </a:bodyPr>
          <a:lstStyle>
            <a:lvl1pPr marL="0" indent="0" algn="l">
              <a:buNone/>
              <a:defRPr sz="2200" b="1" i="0">
                <a:solidFill>
                  <a:schemeClr val="accent2"/>
                </a:solidFill>
                <a:latin typeface="Acumin Pro SemiCondensed" panose="020B0506020202020204" pitchFamily="34" charset="77"/>
              </a:defRPr>
            </a:lvl1pPr>
            <a:lvl2pPr marL="457200" indent="0" algn="ctr">
              <a:buNone/>
              <a:defRPr sz="19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Subhead </a:t>
            </a:r>
            <a:r>
              <a:rPr lang="en-US" dirty="0" err="1"/>
              <a:t>Acumin</a:t>
            </a:r>
            <a:r>
              <a:rPr lang="en-US" dirty="0"/>
              <a:t> Pro Semi Cond Bold 22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19" name="Body Text">
            <a:extLst>
              <a:ext uri="{FF2B5EF4-FFF2-40B4-BE49-F238E27FC236}">
                <a16:creationId xmlns:a16="http://schemas.microsoft.com/office/drawing/2014/main" id="{4B5CCD19-DE21-294C-8B0B-3103725AE08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04669" y="1917389"/>
            <a:ext cx="4591332" cy="3411537"/>
          </a:xfrm>
        </p:spPr>
        <p:txBody>
          <a:bodyPr lIns="0" tIns="0" rIns="0" bIns="0">
            <a:normAutofit/>
          </a:bodyPr>
          <a:lstStyle>
            <a:lvl1pPr marL="274320" marR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 sz="1800" b="0" i="0" normalizeH="0" baseline="0">
                <a:solidFill>
                  <a:schemeClr val="bg1"/>
                </a:solidFill>
                <a:latin typeface="Acumin Pro" panose="020B0504020202020204" pitchFamily="34" charset="77"/>
              </a:defRPr>
            </a:lvl1pPr>
          </a:lstStyle>
          <a:p>
            <a:pPr lvl="0"/>
            <a:r>
              <a:rPr lang="en-US" dirty="0"/>
              <a:t>Bulleted copy. </a:t>
            </a:r>
            <a:r>
              <a:rPr lang="en-US" dirty="0" err="1"/>
              <a:t>Acumin</a:t>
            </a:r>
            <a:r>
              <a:rPr lang="en-US" dirty="0"/>
              <a:t> Pro Reg 18 pt. Keep it short with bite-size chunks of information.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Bulleted copy. </a:t>
            </a:r>
            <a:r>
              <a:rPr lang="en-US" dirty="0" err="1"/>
              <a:t>Acumin</a:t>
            </a:r>
            <a:r>
              <a:rPr lang="en-US" dirty="0"/>
              <a:t> Pro Reg 18 pt. Keep it short with bite-size chunks of information.</a:t>
            </a:r>
          </a:p>
          <a:p>
            <a:pPr lvl="0"/>
            <a:endParaRPr lang="en-US" dirty="0"/>
          </a:p>
          <a:p>
            <a:pPr marL="274320" marR="0" lvl="0" indent="-27432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/>
            </a:pPr>
            <a:r>
              <a:rPr lang="en-US" dirty="0"/>
              <a:t>Bulleted copy. </a:t>
            </a:r>
            <a:r>
              <a:rPr lang="en-US" dirty="0" err="1"/>
              <a:t>Acumin</a:t>
            </a:r>
            <a:r>
              <a:rPr lang="en-US" dirty="0"/>
              <a:t> Pro Reg 18 pt. Keep it short with bite-size chunks of information.</a:t>
            </a:r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0" name="Picture or Chart" descr="Picture or Chart">
            <a:extLst>
              <a:ext uri="{FF2B5EF4-FFF2-40B4-BE49-F238E27FC236}">
                <a16:creationId xmlns:a16="http://schemas.microsoft.com/office/drawing/2014/main" id="{699BD747-48B6-2547-8F7C-25A44594F61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354234" y="1920876"/>
            <a:ext cx="5287433" cy="2982913"/>
          </a:xfrm>
        </p:spPr>
        <p:txBody>
          <a:bodyPr lIns="0" tIns="0" rIns="0" bIns="0" anchor="ctr" anchorCtr="0"/>
          <a:lstStyle>
            <a:lvl1pPr algn="ctr">
              <a:defRPr b="0" i="0">
                <a:solidFill>
                  <a:schemeClr val="bg1"/>
                </a:solidFill>
                <a:latin typeface="Acumin Pro" panose="020B0504020202020204" pitchFamily="34" charset="77"/>
              </a:defRPr>
            </a:lvl1pPr>
            <a:lvl4pPr marL="685800" indent="0" algn="ctr">
              <a:buNone/>
              <a:defRPr>
                <a:solidFill>
                  <a:schemeClr val="bg1"/>
                </a:solidFill>
              </a:defRPr>
            </a:lvl4pPr>
          </a:lstStyle>
          <a:p>
            <a:pPr lvl="0"/>
            <a:r>
              <a:rPr lang="en-US" dirty="0"/>
              <a:t>Insert picture or chart here</a:t>
            </a:r>
          </a:p>
        </p:txBody>
      </p:sp>
      <p:sp>
        <p:nvSpPr>
          <p:cNvPr id="23" name="Date">
            <a:extLst>
              <a:ext uri="{FF2B5EF4-FFF2-40B4-BE49-F238E27FC236}">
                <a16:creationId xmlns:a16="http://schemas.microsoft.com/office/drawing/2014/main" id="{CF069E70-AF49-2042-836A-1CC5C09B9C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49694" y="6202177"/>
            <a:ext cx="1124849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>
                    <a:alpha val="70000"/>
                  </a:schemeClr>
                </a:solidFill>
                <a:latin typeface="Acumin Pro" panose="020B0504020202020204" pitchFamily="34" charset="77"/>
              </a:defRPr>
            </a:lvl1pPr>
          </a:lstStyle>
          <a:p>
            <a:fld id="{E0C8DACD-4E35-4E4C-AC75-C3DE50F04E7E}" type="datetime1">
              <a:rPr lang="en-US" smtClean="0"/>
              <a:pPr/>
              <a:t>2/23/24</a:t>
            </a:fld>
            <a:endParaRPr lang="en-US" dirty="0"/>
          </a:p>
        </p:txBody>
      </p:sp>
      <p:cxnSp>
        <p:nvCxnSpPr>
          <p:cNvPr id="25" name="Line">
            <a:extLst>
              <a:ext uri="{FF2B5EF4-FFF2-40B4-BE49-F238E27FC236}">
                <a16:creationId xmlns:a16="http://schemas.microsoft.com/office/drawing/2014/main" id="{BCC405A1-23C8-8E4E-940E-49CA3B709385}"/>
              </a:ext>
            </a:extLst>
          </p:cNvPr>
          <p:cNvCxnSpPr>
            <a:cxnSpLocks/>
          </p:cNvCxnSpPr>
          <p:nvPr/>
        </p:nvCxnSpPr>
        <p:spPr>
          <a:xfrm>
            <a:off x="11200667" y="6270568"/>
            <a:ext cx="0" cy="1600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Slide Number">
            <a:extLst>
              <a:ext uri="{FF2B5EF4-FFF2-40B4-BE49-F238E27FC236}">
                <a16:creationId xmlns:a16="http://schemas.microsoft.com/office/drawing/2014/main" id="{50D54855-2B56-7D4D-BC1F-BBB8B58B96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7832" y="6181281"/>
            <a:ext cx="487680" cy="365760"/>
          </a:xfrm>
          <a:prstGeom prst="ellipse">
            <a:avLst/>
          </a:prstGeom>
          <a:noFill/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000" b="1" i="0" spc="0" baseline="0">
                <a:solidFill>
                  <a:schemeClr val="bg1"/>
                </a:solidFill>
                <a:latin typeface="Acumin Pro Semibold" panose="020B0504020202020204" pitchFamily="34" charset="77"/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AFD9354-A837-7044-876A-C7ACD980518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44858" b="-27184"/>
          <a:stretch/>
        </p:blipFill>
        <p:spPr>
          <a:xfrm>
            <a:off x="573583" y="6046656"/>
            <a:ext cx="2617852" cy="47948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A16A5E4-A683-0C40-959F-8DE37561FE2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73583" y="6034882"/>
            <a:ext cx="4793139" cy="385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4640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3960" userDrawn="1">
          <p15:clr>
            <a:srgbClr val="FBAE40"/>
          </p15:clr>
        </p15:guide>
        <p15:guide id="4" pos="5952" userDrawn="1">
          <p15:clr>
            <a:srgbClr val="FBAE40"/>
          </p15:clr>
        </p15:guide>
        <p15:guide id="5" pos="6848" userDrawn="1">
          <p15:clr>
            <a:srgbClr val="FBAE40"/>
          </p15:clr>
        </p15:guide>
        <p15:guide id="6" orient="horz" pos="4080" userDrawn="1">
          <p15:clr>
            <a:srgbClr val="FBAE40"/>
          </p15:clr>
        </p15:guide>
        <p15:guide id="7" pos="928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Slide - Pictur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" descr="Description of Picture">
            <a:extLst>
              <a:ext uri="{FF2B5EF4-FFF2-40B4-BE49-F238E27FC236}">
                <a16:creationId xmlns:a16="http://schemas.microsoft.com/office/drawing/2014/main" id="{B6A7C9B5-3617-0144-A4ED-16186741E8C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 anchor="ctr" anchorCtr="1"/>
          <a:lstStyle>
            <a:lvl1pPr marL="0" indent="0" algn="ctr">
              <a:buFontTx/>
              <a:buNone/>
              <a:defRPr baseline="0">
                <a:solidFill>
                  <a:schemeClr val="bg1"/>
                </a:solidFill>
                <a:latin typeface="Acumin Pro" panose="020B0504020202020204" pitchFamily="34" charset="77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hoto Caption">
            <a:extLst>
              <a:ext uri="{FF2B5EF4-FFF2-40B4-BE49-F238E27FC236}">
                <a16:creationId xmlns:a16="http://schemas.microsoft.com/office/drawing/2014/main" id="{0D6DAF39-EE35-6843-807B-FF770BE2129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blackWhite">
          <a:xfrm>
            <a:off x="508000" y="304800"/>
            <a:ext cx="3838891" cy="1004121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 anchor="t" anchorCtr="0">
            <a:spAutoFit/>
          </a:bodyPr>
          <a:lstStyle>
            <a:lvl1pPr algn="l">
              <a:defRPr sz="1800" b="1" i="0" cap="none" spc="0">
                <a:solidFill>
                  <a:schemeClr val="bg1"/>
                </a:solidFill>
                <a:latin typeface="Acumin Pro" panose="020B0504020202020204" pitchFamily="34" charset="77"/>
              </a:defRPr>
            </a:lvl1pPr>
          </a:lstStyle>
          <a:p>
            <a:r>
              <a:rPr lang="en-US" dirty="0"/>
              <a:t>Brief photo caption. Place in top left or right corner. </a:t>
            </a:r>
            <a:r>
              <a:rPr lang="en-US" dirty="0" err="1"/>
              <a:t>Acumin</a:t>
            </a:r>
            <a:r>
              <a:rPr lang="en-US" dirty="0"/>
              <a:t> Pro Bold 18 pt. Make text black or white for legibility.</a:t>
            </a:r>
          </a:p>
        </p:txBody>
      </p:sp>
      <p:pic>
        <p:nvPicPr>
          <p:cNvPr id="29" name="Gold Triangle">
            <a:extLst>
              <a:ext uri="{FF2B5EF4-FFF2-40B4-BE49-F238E27FC236}">
                <a16:creationId xmlns:a16="http://schemas.microsoft.com/office/drawing/2014/main" id="{6C3B8210-1510-C644-9CE9-0E6E1BA996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1333" y="0"/>
            <a:ext cx="2370667" cy="6858000"/>
          </a:xfrm>
          <a:prstGeom prst="rect">
            <a:avLst/>
          </a:prstGeom>
        </p:spPr>
      </p:pic>
      <p:sp>
        <p:nvSpPr>
          <p:cNvPr id="19" name="Date">
            <a:extLst>
              <a:ext uri="{FF2B5EF4-FFF2-40B4-BE49-F238E27FC236}">
                <a16:creationId xmlns:a16="http://schemas.microsoft.com/office/drawing/2014/main" id="{AAF94E19-ED71-7845-B4E1-5D3EA4F2593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032276" y="6202177"/>
            <a:ext cx="1142267" cy="323968"/>
          </a:xfrm>
        </p:spPr>
        <p:txBody>
          <a:bodyPr/>
          <a:lstStyle>
            <a:lvl1pPr>
              <a:defRPr>
                <a:solidFill>
                  <a:schemeClr val="accent4">
                    <a:alpha val="70000"/>
                  </a:schemeClr>
                </a:solidFill>
              </a:defRPr>
            </a:lvl1pPr>
          </a:lstStyle>
          <a:p>
            <a:fld id="{049DC8E1-D369-0F48-9062-BB068AFD07CE}" type="datetime1">
              <a:rPr lang="en-US" smtClean="0"/>
              <a:pPr/>
              <a:t>2/23/24</a:t>
            </a:fld>
            <a:endParaRPr lang="en-US" dirty="0"/>
          </a:p>
        </p:txBody>
      </p:sp>
      <p:cxnSp>
        <p:nvCxnSpPr>
          <p:cNvPr id="22" name="Line">
            <a:extLst>
              <a:ext uri="{FF2B5EF4-FFF2-40B4-BE49-F238E27FC236}">
                <a16:creationId xmlns:a16="http://schemas.microsoft.com/office/drawing/2014/main" id="{6E05FCF8-5823-9D4D-B7F3-412E5BDD4E01}"/>
              </a:ext>
            </a:extLst>
          </p:cNvPr>
          <p:cNvCxnSpPr>
            <a:cxnSpLocks/>
          </p:cNvCxnSpPr>
          <p:nvPr/>
        </p:nvCxnSpPr>
        <p:spPr>
          <a:xfrm>
            <a:off x="11200667" y="6270568"/>
            <a:ext cx="0" cy="16002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Slide Number">
            <a:extLst>
              <a:ext uri="{FF2B5EF4-FFF2-40B4-BE49-F238E27FC236}">
                <a16:creationId xmlns:a16="http://schemas.microsoft.com/office/drawing/2014/main" id="{14A543BD-A296-7346-B649-5BA64898A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17832" y="6181281"/>
            <a:ext cx="487680" cy="36576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D5DCED6-DD74-A047-8ABB-9CA6E708F52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45235" b="-1837"/>
          <a:stretch/>
        </p:blipFill>
        <p:spPr>
          <a:xfrm>
            <a:off x="573584" y="6046656"/>
            <a:ext cx="2599923" cy="38393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36594FD-A938-5841-85EB-FBF4499AEF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73584" y="6042986"/>
            <a:ext cx="4793139" cy="385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2580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3960" userDrawn="1">
          <p15:clr>
            <a:srgbClr val="FBAE40"/>
          </p15:clr>
        </p15:guide>
        <p15:guide id="4" pos="5952" userDrawn="1">
          <p15:clr>
            <a:srgbClr val="FBAE40"/>
          </p15:clr>
        </p15:guide>
        <p15:guide id="5" pos="6848" userDrawn="1">
          <p15:clr>
            <a:srgbClr val="FBAE40"/>
          </p15:clr>
        </p15:guide>
        <p15:guide id="6" orient="horz" pos="4080" userDrawn="1">
          <p15:clr>
            <a:srgbClr val="FBAE40"/>
          </p15:clr>
        </p15:guide>
        <p15:guide id="7" pos="352" userDrawn="1">
          <p15:clr>
            <a:srgbClr val="FBAE40"/>
          </p15:clr>
        </p15:guide>
        <p15:guide id="8" orient="horz" pos="192" userDrawn="1">
          <p15:clr>
            <a:srgbClr val="FBAE40"/>
          </p15:clr>
        </p15:guide>
        <p15:guide id="9" pos="32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Slide - Fact/Highligh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ld Background">
            <a:extLst>
              <a:ext uri="{FF2B5EF4-FFF2-40B4-BE49-F238E27FC236}">
                <a16:creationId xmlns:a16="http://schemas.microsoft.com/office/drawing/2014/main" id="{5CCAEC11-865D-CB4B-88E8-5AF51FB37FBE}"/>
              </a:ext>
            </a:extLst>
          </p:cNvPr>
          <p:cNvSpPr/>
          <p:nvPr/>
        </p:nvSpPr>
        <p:spPr>
          <a:xfrm>
            <a:off x="1" y="0"/>
            <a:ext cx="12191999" cy="685221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5" name="Heading">
            <a:extLst>
              <a:ext uri="{FF2B5EF4-FFF2-40B4-BE49-F238E27FC236}">
                <a16:creationId xmlns:a16="http://schemas.microsoft.com/office/drawing/2014/main" id="{4D7D7E43-151C-6148-8D70-1135C4C4B70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blackWhite">
          <a:xfrm>
            <a:off x="2893545" y="1466567"/>
            <a:ext cx="6419331" cy="1210973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 anchor="t" anchorCtr="0">
            <a:spAutoFit/>
          </a:bodyPr>
          <a:lstStyle>
            <a:lvl1pPr algn="ctr">
              <a:defRPr sz="8600" b="0" i="0" cap="none" spc="0">
                <a:solidFill>
                  <a:schemeClr val="accent2"/>
                </a:solidFill>
                <a:latin typeface="United Sans Reg Medium" pitchFamily="2" charset="77"/>
              </a:defRPr>
            </a:lvl1pPr>
          </a:lstStyle>
          <a:p>
            <a:r>
              <a:rPr lang="en-US" dirty="0"/>
              <a:t>123</a:t>
            </a:r>
          </a:p>
        </p:txBody>
      </p:sp>
      <p:sp>
        <p:nvSpPr>
          <p:cNvPr id="20" name="Black Bar">
            <a:extLst>
              <a:ext uri="{FF2B5EF4-FFF2-40B4-BE49-F238E27FC236}">
                <a16:creationId xmlns:a16="http://schemas.microsoft.com/office/drawing/2014/main" id="{EACB2F0C-1C3D-CD48-AD13-7B5AD683F7C7}"/>
              </a:ext>
            </a:extLst>
          </p:cNvPr>
          <p:cNvSpPr/>
          <p:nvPr/>
        </p:nvSpPr>
        <p:spPr>
          <a:xfrm>
            <a:off x="2648277" y="2744421"/>
            <a:ext cx="6905456" cy="44099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6" name="Subhead">
            <a:extLst>
              <a:ext uri="{FF2B5EF4-FFF2-40B4-BE49-F238E27FC236}">
                <a16:creationId xmlns:a16="http://schemas.microsoft.com/office/drawing/2014/main" id="{0B79470A-88E7-9241-9D11-9A69D76233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648276" y="2706475"/>
            <a:ext cx="6895463" cy="553998"/>
          </a:xfrm>
          <a:noFill/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3600" b="1" i="0" spc="300">
                <a:solidFill>
                  <a:schemeClr val="accent4"/>
                </a:solidFill>
                <a:latin typeface="United Sans Cd Md" pitchFamily="50" charset="0"/>
              </a:defRPr>
            </a:lvl1pPr>
            <a:lvl2pPr marL="457200" indent="0" algn="ctr">
              <a:buNone/>
              <a:defRPr sz="19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TOPIC OR TITLE</a:t>
            </a:r>
          </a:p>
        </p:txBody>
      </p:sp>
      <p:sp>
        <p:nvSpPr>
          <p:cNvPr id="23" name="Body Text">
            <a:extLst>
              <a:ext uri="{FF2B5EF4-FFF2-40B4-BE49-F238E27FC236}">
                <a16:creationId xmlns:a16="http://schemas.microsoft.com/office/drawing/2014/main" id="{BD416322-CF1A-F143-B2A9-844B608C50D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875268" y="3540352"/>
            <a:ext cx="6678467" cy="1122744"/>
          </a:xfr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normalizeH="0" baseline="0">
                <a:solidFill>
                  <a:schemeClr val="bg1"/>
                </a:solidFill>
                <a:latin typeface="Acumin Pro Medium" panose="020B0504020202020204" pitchFamily="34" charset="77"/>
              </a:defRPr>
            </a:lvl1pPr>
          </a:lstStyle>
          <a:p>
            <a:pPr lvl="0"/>
            <a:r>
              <a:rPr lang="en-US" dirty="0"/>
              <a:t>Fact or highlight. </a:t>
            </a:r>
            <a:r>
              <a:rPr lang="en-US" dirty="0" err="1"/>
              <a:t>Acumin</a:t>
            </a:r>
            <a:r>
              <a:rPr lang="en-US" dirty="0"/>
              <a:t> Pro Medium 24 pt. Keep it short with bite-size chunks of information.</a:t>
            </a:r>
          </a:p>
        </p:txBody>
      </p:sp>
      <p:pic>
        <p:nvPicPr>
          <p:cNvPr id="24" name="Gold Triangle">
            <a:extLst>
              <a:ext uri="{FF2B5EF4-FFF2-40B4-BE49-F238E27FC236}">
                <a16:creationId xmlns:a16="http://schemas.microsoft.com/office/drawing/2014/main" id="{4DC803D7-BDE8-2740-B36D-EB98236EB7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1333" y="0"/>
            <a:ext cx="2370667" cy="6858000"/>
          </a:xfrm>
          <a:prstGeom prst="rect">
            <a:avLst/>
          </a:prstGeom>
        </p:spPr>
      </p:pic>
      <p:sp>
        <p:nvSpPr>
          <p:cNvPr id="25" name="Date">
            <a:extLst>
              <a:ext uri="{FF2B5EF4-FFF2-40B4-BE49-F238E27FC236}">
                <a16:creationId xmlns:a16="http://schemas.microsoft.com/office/drawing/2014/main" id="{A7492D50-D618-9F40-B9F2-9B08441829B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154195" y="6202177"/>
            <a:ext cx="1020348" cy="323968"/>
          </a:xfrm>
        </p:spPr>
        <p:txBody>
          <a:bodyPr/>
          <a:lstStyle>
            <a:lvl1pPr>
              <a:defRPr>
                <a:solidFill>
                  <a:schemeClr val="accent4">
                    <a:alpha val="70000"/>
                  </a:schemeClr>
                </a:solidFill>
              </a:defRPr>
            </a:lvl1pPr>
          </a:lstStyle>
          <a:p>
            <a:fld id="{049DC8E1-D369-0F48-9062-BB068AFD07CE}" type="datetime1">
              <a:rPr lang="en-US" smtClean="0"/>
              <a:pPr/>
              <a:t>2/23/24</a:t>
            </a:fld>
            <a:endParaRPr lang="en-US" dirty="0"/>
          </a:p>
        </p:txBody>
      </p:sp>
      <p:cxnSp>
        <p:nvCxnSpPr>
          <p:cNvPr id="27" name="Line">
            <a:extLst>
              <a:ext uri="{FF2B5EF4-FFF2-40B4-BE49-F238E27FC236}">
                <a16:creationId xmlns:a16="http://schemas.microsoft.com/office/drawing/2014/main" id="{8F96F97C-D2D6-7949-BDC5-C0B91FB918BD}"/>
              </a:ext>
            </a:extLst>
          </p:cNvPr>
          <p:cNvCxnSpPr>
            <a:cxnSpLocks/>
          </p:cNvCxnSpPr>
          <p:nvPr/>
        </p:nvCxnSpPr>
        <p:spPr>
          <a:xfrm>
            <a:off x="11200667" y="6270568"/>
            <a:ext cx="0" cy="16002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Slide Number">
            <a:extLst>
              <a:ext uri="{FF2B5EF4-FFF2-40B4-BE49-F238E27FC236}">
                <a16:creationId xmlns:a16="http://schemas.microsoft.com/office/drawing/2014/main" id="{8E13B548-F076-CF46-A887-15D7D4869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17832" y="6181281"/>
            <a:ext cx="487680" cy="36576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90F7AF6-B45B-7C4B-9526-3F12ECCA7C4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73582" y="6040868"/>
            <a:ext cx="4795148" cy="384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3935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3960" userDrawn="1">
          <p15:clr>
            <a:srgbClr val="FBAE40"/>
          </p15:clr>
        </p15:guide>
        <p15:guide id="4" pos="5952" userDrawn="1">
          <p15:clr>
            <a:srgbClr val="FBAE40"/>
          </p15:clr>
        </p15:guide>
        <p15:guide id="5" pos="6848" userDrawn="1">
          <p15:clr>
            <a:srgbClr val="FBAE40"/>
          </p15:clr>
        </p15:guide>
        <p15:guide id="6" orient="horz" pos="4080" userDrawn="1">
          <p15:clr>
            <a:srgbClr val="FBAE40"/>
          </p15:clr>
        </p15:guide>
        <p15:guide id="7" orient="horz" pos="1008" userDrawn="1">
          <p15:clr>
            <a:srgbClr val="FBAE40"/>
          </p15:clr>
        </p15:guide>
        <p15:guide id="8" orient="horz" pos="1488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ld Background">
            <a:extLst>
              <a:ext uri="{FF2B5EF4-FFF2-40B4-BE49-F238E27FC236}">
                <a16:creationId xmlns:a16="http://schemas.microsoft.com/office/drawing/2014/main" id="{F59025A6-822F-2D44-9F31-61A4A63F5CD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"/>
          <p:cNvSpPr>
            <a:spLocks noGrp="1"/>
          </p:cNvSpPr>
          <p:nvPr>
            <p:ph type="ctrTitle" hasCustomPrompt="1"/>
          </p:nvPr>
        </p:nvSpPr>
        <p:spPr bwMode="blackWhite">
          <a:xfrm>
            <a:off x="1452193" y="1557666"/>
            <a:ext cx="7334529" cy="854080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 anchor="t" anchorCtr="0">
            <a:spAutoFit/>
          </a:bodyPr>
          <a:lstStyle>
            <a:lvl1pPr algn="l">
              <a:defRPr sz="6000" b="1" i="1" spc="0">
                <a:solidFill>
                  <a:schemeClr val="bg1"/>
                </a:solidFill>
                <a:latin typeface="Acumin Pro ExtraCondensed" panose="020B0508020202020204" pitchFamily="34" charset="77"/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16" name="Body Text">
            <a:extLst>
              <a:ext uri="{FF2B5EF4-FFF2-40B4-BE49-F238E27FC236}">
                <a16:creationId xmlns:a16="http://schemas.microsoft.com/office/drawing/2014/main" id="{900775FC-E9E4-FF46-A522-92CC3919609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76416" y="2578489"/>
            <a:ext cx="7334521" cy="880790"/>
          </a:xfr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 i="0" normalizeH="0" baseline="0">
                <a:solidFill>
                  <a:schemeClr val="bg1"/>
                </a:solidFill>
                <a:latin typeface="Acumin Pro" panose="020B0504020202020204" pitchFamily="34" charset="77"/>
              </a:defRPr>
            </a:lvl1pPr>
          </a:lstStyle>
          <a:p>
            <a:pPr lvl="0"/>
            <a:r>
              <a:rPr lang="en-US" dirty="0"/>
              <a:t>Conclusion, call to action or contact information. </a:t>
            </a:r>
            <a:r>
              <a:rPr lang="en-US" dirty="0" err="1"/>
              <a:t>Acumin</a:t>
            </a:r>
            <a:r>
              <a:rPr lang="en-US" dirty="0"/>
              <a:t> Pro Reg 18 pt. Keep it short with bite-size chunks of information.</a:t>
            </a:r>
          </a:p>
        </p:txBody>
      </p:sp>
      <p:pic>
        <p:nvPicPr>
          <p:cNvPr id="21" name="Black Triangle">
            <a:extLst>
              <a:ext uri="{FF2B5EF4-FFF2-40B4-BE49-F238E27FC236}">
                <a16:creationId xmlns:a16="http://schemas.microsoft.com/office/drawing/2014/main" id="{237F821D-D4B4-C442-814B-E1605BD753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1333" y="0"/>
            <a:ext cx="2370667" cy="6858000"/>
          </a:xfrm>
          <a:prstGeom prst="rect">
            <a:avLst/>
          </a:prstGeom>
        </p:spPr>
      </p:pic>
      <p:sp>
        <p:nvSpPr>
          <p:cNvPr id="22" name="Date">
            <a:extLst>
              <a:ext uri="{FF2B5EF4-FFF2-40B4-BE49-F238E27FC236}">
                <a16:creationId xmlns:a16="http://schemas.microsoft.com/office/drawing/2014/main" id="{F8CD2E15-DFA2-0F4C-8839-A9AD4504A2B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084526" y="6202177"/>
            <a:ext cx="1090017" cy="323968"/>
          </a:xfrm>
        </p:spPr>
        <p:txBody>
          <a:bodyPr/>
          <a:lstStyle>
            <a:lvl1pPr>
              <a:defRPr>
                <a:solidFill>
                  <a:schemeClr val="accent4">
                    <a:alpha val="70000"/>
                  </a:schemeClr>
                </a:solidFill>
              </a:defRPr>
            </a:lvl1pPr>
          </a:lstStyle>
          <a:p>
            <a:fld id="{049DC8E1-D369-0F48-9062-BB068AFD07CE}" type="datetime1">
              <a:rPr lang="en-US" smtClean="0"/>
              <a:pPr/>
              <a:t>2/23/24</a:t>
            </a:fld>
            <a:endParaRPr lang="en-US" dirty="0"/>
          </a:p>
        </p:txBody>
      </p:sp>
      <p:cxnSp>
        <p:nvCxnSpPr>
          <p:cNvPr id="25" name="Line">
            <a:extLst>
              <a:ext uri="{FF2B5EF4-FFF2-40B4-BE49-F238E27FC236}">
                <a16:creationId xmlns:a16="http://schemas.microsoft.com/office/drawing/2014/main" id="{A45DD0F1-B8FD-0047-817A-E2982F127A6A}"/>
              </a:ext>
            </a:extLst>
          </p:cNvPr>
          <p:cNvCxnSpPr>
            <a:cxnSpLocks/>
          </p:cNvCxnSpPr>
          <p:nvPr/>
        </p:nvCxnSpPr>
        <p:spPr>
          <a:xfrm>
            <a:off x="11200667" y="6270568"/>
            <a:ext cx="0" cy="16002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Slide Number">
            <a:extLst>
              <a:ext uri="{FF2B5EF4-FFF2-40B4-BE49-F238E27FC236}">
                <a16:creationId xmlns:a16="http://schemas.microsoft.com/office/drawing/2014/main" id="{ACFC5D5C-1C9B-F148-A910-72ADDA93A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17832" y="6181281"/>
            <a:ext cx="487680" cy="36576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310F097-111B-D544-A391-85BAD934E16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73585" y="6037768"/>
            <a:ext cx="4795148" cy="384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323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3960" userDrawn="1">
          <p15:clr>
            <a:srgbClr val="FBAE40"/>
          </p15:clr>
        </p15:guide>
        <p15:guide id="4" pos="5952" userDrawn="1">
          <p15:clr>
            <a:srgbClr val="FBAE40"/>
          </p15:clr>
        </p15:guide>
        <p15:guide id="5" pos="6848" userDrawn="1">
          <p15:clr>
            <a:srgbClr val="FBAE40"/>
          </p15:clr>
        </p15:guide>
        <p15:guide id="6" orient="horz" pos="4080" userDrawn="1">
          <p15:clr>
            <a:srgbClr val="FBAE40"/>
          </p15:clr>
        </p15:guide>
        <p15:guide id="7" pos="928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141394" y="964692"/>
            <a:ext cx="7917007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41394" y="2638046"/>
            <a:ext cx="7917007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154195" y="6202177"/>
            <a:ext cx="1020348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>
                    <a:alpha val="70000"/>
                  </a:schemeClr>
                </a:solidFill>
                <a:latin typeface="Acumin Pro" panose="020B0504020202020204" pitchFamily="34" charset="77"/>
              </a:defRPr>
            </a:lvl1pPr>
          </a:lstStyle>
          <a:p>
            <a:fld id="{E0C8DACD-4E35-4E4C-AC75-C3DE50F04E7E}" type="datetime1">
              <a:rPr lang="en-US" smtClean="0"/>
              <a:pPr/>
              <a:t>2/23/24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37845" y="6219163"/>
            <a:ext cx="60755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9112" y="6181281"/>
            <a:ext cx="487680" cy="365760"/>
          </a:xfrm>
          <a:prstGeom prst="ellipse">
            <a:avLst/>
          </a:prstGeom>
          <a:noFill/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000" b="1" i="0" spc="0" baseline="0">
                <a:solidFill>
                  <a:schemeClr val="bg1"/>
                </a:solidFill>
                <a:latin typeface="Acumin Pro Semibold" panose="020B0504020202020204" pitchFamily="34" charset="77"/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DFF833F-712C-324A-8187-5455C581BDBA}"/>
              </a:ext>
            </a:extLst>
          </p:cNvPr>
          <p:cNvCxnSpPr>
            <a:cxnSpLocks/>
          </p:cNvCxnSpPr>
          <p:nvPr/>
        </p:nvCxnSpPr>
        <p:spPr>
          <a:xfrm>
            <a:off x="11200667" y="6270568"/>
            <a:ext cx="0" cy="16002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53368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09" r:id="rId2"/>
    <p:sldLayoutId id="2147483720" r:id="rId3"/>
    <p:sldLayoutId id="2147483721" r:id="rId4"/>
    <p:sldLayoutId id="2147483722" r:id="rId5"/>
    <p:sldLayoutId id="2147483723" r:id="rId6"/>
    <p:sldLayoutId id="2147483724" r:id="rId7"/>
  </p:sldLayoutIdLst>
  <p:hf hdr="0" ftr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6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44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9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28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4056" userDrawn="1">
          <p15:clr>
            <a:srgbClr val="F26B43"/>
          </p15:clr>
        </p15:guide>
        <p15:guide id="4" orient="horz" pos="39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link.springer.com/article/10.1007/s11747-019-00695-1?" TargetMode="External"/><Relationship Id="rId2" Type="http://schemas.openxmlformats.org/officeDocument/2006/relationships/hyperlink" Target="https://www.sciencedirect.com/science/article/pii/B9780081003718000099" TargetMode="Externa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annualreviews.org/doi/full/10.1146/annurev-ecolsys-110512-135813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www.google.com/url?sa=i&amp;url=https%3A%2F%2Fwww.animateyour.science%2Fpost%2Fhow-to-design-an-impactful-3mt-slide-with-examples&amp;psig=AOvVaw1eGaE97XN364A-ISjEwJhd&amp;ust=1708809854447000&amp;source=images&amp;cd=vfe&amp;opi=89978449&amp;ved=0CBMQjRxqFwoTCPjTzPSywoQDFQAAAAAdAAAAABAi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vimeo.com/866199713?share=copy" TargetMode="External"/><Relationship Id="rId5" Type="http://schemas.openxmlformats.org/officeDocument/2006/relationships/image" Target="../media/image8.png"/><Relationship Id="rId4" Type="http://schemas.openxmlformats.org/officeDocument/2006/relationships/hyperlink" Target="https://vimeo.com/464055881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the-examples-book.com/crp/students/spring2024/video_guidelines#rubric&#8203;" TargetMode="Externa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slideLayout" Target="../slideLayouts/slideLayout3.xml"/><Relationship Id="rId1" Type="http://schemas.openxmlformats.org/officeDocument/2006/relationships/video" Target="https://www.youtube.com/embed/dh0pJdgY6Lc?start=184&amp;feature=oembed" TargetMode="External"/><Relationship Id="rId4" Type="http://schemas.openxmlformats.org/officeDocument/2006/relationships/hyperlink" Target="https://threeminutethesis.uq.edu.au/watch-3mt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1C6DAED2-C73D-2443-84E6-FD89A10666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40117" y="1626244"/>
            <a:ext cx="5933959" cy="2262158"/>
          </a:xfrm>
        </p:spPr>
        <p:txBody>
          <a:bodyPr/>
          <a:lstStyle/>
          <a:p>
            <a:r>
              <a:rPr lang="en-US" dirty="0" err="1"/>
              <a:t>sPRINT</a:t>
            </a:r>
            <a:r>
              <a:rPr lang="en-US" dirty="0"/>
              <a:t> #4:</a:t>
            </a:r>
            <a:br>
              <a:rPr lang="en-US" dirty="0"/>
            </a:br>
            <a:r>
              <a:rPr lang="en-US" dirty="0"/>
              <a:t>3 MINUTE THESIS LAB FACILITATION GUIDE</a:t>
            </a:r>
          </a:p>
        </p:txBody>
      </p:sp>
      <p:sp>
        <p:nvSpPr>
          <p:cNvPr id="4" name="Date">
            <a:extLst>
              <a:ext uri="{FF2B5EF4-FFF2-40B4-BE49-F238E27FC236}">
                <a16:creationId xmlns:a16="http://schemas.microsoft.com/office/drawing/2014/main" id="{4EEC893F-2E6E-8648-8011-345CAE344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DC8E1-D369-0F48-9062-BB068AFD07CE}" type="datetime1">
              <a:rPr lang="en-US" smtClean="0"/>
              <a:pPr/>
              <a:t>2/23/24</a:t>
            </a:fld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BC6C36F4-D49A-904E-968D-C3A9784AB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47435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157B785B-7419-6444-8F7C-456DADFC9CD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Sprint 4 Assignment </a:t>
            </a:r>
          </a:p>
        </p:txBody>
      </p:sp>
      <p:sp>
        <p:nvSpPr>
          <p:cNvPr id="4" name="Body Text">
            <a:extLst>
              <a:ext uri="{FF2B5EF4-FFF2-40B4-BE49-F238E27FC236}">
                <a16:creationId xmlns:a16="http://schemas.microsoft.com/office/drawing/2014/main" id="{1D37C11B-143A-F242-BB46-7995C2A2FD9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61902" y="1723231"/>
            <a:ext cx="9868904" cy="34115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Select one of the following research papers to do a 3-minute thesis on.</a:t>
            </a:r>
          </a:p>
          <a:p>
            <a:pPr>
              <a:buFont typeface="+mj-lt"/>
              <a:buAutoNum type="arabicPeriod"/>
            </a:pPr>
            <a:r>
              <a:rPr lang="en-US" sz="2400" dirty="0">
                <a:hlinkClick r:id="rId2"/>
              </a:rPr>
              <a:t>Ice cream</a:t>
            </a:r>
            <a:endParaRPr lang="en-US" sz="2400" dirty="0"/>
          </a:p>
          <a:p>
            <a:pPr>
              <a:buFont typeface="+mj-lt"/>
              <a:buAutoNum type="arabicPeriod"/>
            </a:pPr>
            <a:r>
              <a:rPr lang="en-US" sz="2400" dirty="0">
                <a:hlinkClick r:id="rId3"/>
              </a:rPr>
              <a:t>The future of social media in marketing</a:t>
            </a:r>
            <a:endParaRPr lang="en-US" sz="2400" dirty="0"/>
          </a:p>
          <a:p>
            <a:pPr>
              <a:buFont typeface="+mj-lt"/>
              <a:buAutoNum type="arabicPeriod"/>
            </a:pPr>
            <a:r>
              <a:rPr lang="en-US" sz="2400" dirty="0">
                <a:hlinkClick r:id="rId4"/>
              </a:rPr>
              <a:t>The evolution of animal domestication</a:t>
            </a:r>
            <a:endParaRPr lang="en-US" sz="2400" dirty="0"/>
          </a:p>
          <a:p>
            <a:pPr lvl="1"/>
            <a:r>
              <a:rPr lang="en-US" sz="2200" dirty="0"/>
              <a:t>Create a 3-minute thesis and submit it on </a:t>
            </a:r>
            <a:r>
              <a:rPr lang="en-US" sz="2200" dirty="0" err="1"/>
              <a:t>Gradescope</a:t>
            </a:r>
            <a:r>
              <a:rPr lang="en-US" sz="2200" dirty="0"/>
              <a:t>.</a:t>
            </a:r>
          </a:p>
          <a:p>
            <a:pPr lvl="1"/>
            <a:r>
              <a:rPr lang="en-US" sz="2200" dirty="0"/>
              <a:t>The </a:t>
            </a:r>
            <a:r>
              <a:rPr lang="en-US" sz="2200" dirty="0" err="1"/>
              <a:t>Gradescope</a:t>
            </a:r>
            <a:r>
              <a:rPr lang="en-US" sz="2200" dirty="0"/>
              <a:t> submission will include:</a:t>
            </a:r>
          </a:p>
          <a:p>
            <a:pPr lvl="2"/>
            <a:r>
              <a:rPr lang="en-US" sz="2200" dirty="0"/>
              <a:t>1 initial video recording uploaded to YouTube. Students do not need to add closed captions to this professional development assignment.</a:t>
            </a:r>
          </a:p>
          <a:p>
            <a:pPr marL="0" lvl="0" indent="0">
              <a:lnSpc>
                <a:spcPct val="150000"/>
              </a:lnSpc>
              <a:buNone/>
            </a:pPr>
            <a:endParaRPr lang="en-US" sz="2400" dirty="0"/>
          </a:p>
        </p:txBody>
      </p:sp>
      <p:sp>
        <p:nvSpPr>
          <p:cNvPr id="5" name="Date">
            <a:extLst>
              <a:ext uri="{FF2B5EF4-FFF2-40B4-BE49-F238E27FC236}">
                <a16:creationId xmlns:a16="http://schemas.microsoft.com/office/drawing/2014/main" id="{A89144A8-6334-C146-B40F-BF5885E42CD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0C8DACD-4E35-4E4C-AC75-C3DE50F04E7E}" type="datetime1">
              <a:rPr lang="en-US" smtClean="0"/>
              <a:pPr/>
              <a:t>2/23/24</a:t>
            </a:fld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F12AC305-62D1-0B42-86B3-CE1813F552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38238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03354486-2A6A-DD4E-9A8D-861B2E201A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52193" y="2586461"/>
            <a:ext cx="7334529" cy="1685077"/>
          </a:xfrm>
        </p:spPr>
        <p:txBody>
          <a:bodyPr/>
          <a:lstStyle/>
          <a:p>
            <a:r>
              <a:rPr lang="en-US" dirty="0"/>
              <a:t>guidelines for 3MT Professional development</a:t>
            </a:r>
          </a:p>
        </p:txBody>
      </p:sp>
      <p:sp>
        <p:nvSpPr>
          <p:cNvPr id="4" name="Date">
            <a:extLst>
              <a:ext uri="{FF2B5EF4-FFF2-40B4-BE49-F238E27FC236}">
                <a16:creationId xmlns:a16="http://schemas.microsoft.com/office/drawing/2014/main" id="{0B04DDC6-A6C5-6D40-8160-BEDB0CF8C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DC8E1-D369-0F48-9062-BB068AFD07CE}" type="datetime1">
              <a:rPr lang="en-US" smtClean="0"/>
              <a:pPr/>
              <a:t>2/23/24</a:t>
            </a:fld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B05C2BE5-BF22-EF46-A621-4EB44D385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0989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157B785B-7419-6444-8F7C-456DADFC9CD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Sprint 4 Assignment </a:t>
            </a:r>
          </a:p>
        </p:txBody>
      </p:sp>
      <p:sp>
        <p:nvSpPr>
          <p:cNvPr id="4" name="Body Text">
            <a:extLst>
              <a:ext uri="{FF2B5EF4-FFF2-40B4-BE49-F238E27FC236}">
                <a16:creationId xmlns:a16="http://schemas.microsoft.com/office/drawing/2014/main" id="{1D37C11B-143A-F242-BB46-7995C2A2FD9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61902" y="1723231"/>
            <a:ext cx="6798631" cy="3937340"/>
          </a:xfrm>
        </p:spPr>
        <p:txBody>
          <a:bodyPr>
            <a:normAutofit/>
          </a:bodyPr>
          <a:lstStyle/>
          <a:p>
            <a:r>
              <a:rPr lang="en-US" sz="2400" dirty="0"/>
              <a:t>You must use a single static PowerPoint slide with no transitions or animations.</a:t>
            </a:r>
          </a:p>
          <a:p>
            <a:r>
              <a:rPr lang="en-US" sz="2400" dirty="0"/>
              <a:t>You are limited to 3 minutes maximum.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2 minutes minimum.</a:t>
            </a:r>
          </a:p>
          <a:p>
            <a:r>
              <a:rPr lang="en-US" sz="2400" dirty="0"/>
              <a:t>Presentations are to be spoken word (e.g. no poems, raps, or songs)</a:t>
            </a:r>
          </a:p>
          <a:p>
            <a:pPr marL="0" lvl="0" indent="0">
              <a:lnSpc>
                <a:spcPct val="150000"/>
              </a:lnSpc>
              <a:buNone/>
            </a:pPr>
            <a:endParaRPr lang="en-US" sz="2400" dirty="0"/>
          </a:p>
        </p:txBody>
      </p:sp>
      <p:sp>
        <p:nvSpPr>
          <p:cNvPr id="5" name="Date">
            <a:extLst>
              <a:ext uri="{FF2B5EF4-FFF2-40B4-BE49-F238E27FC236}">
                <a16:creationId xmlns:a16="http://schemas.microsoft.com/office/drawing/2014/main" id="{A89144A8-6334-C146-B40F-BF5885E42CD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0C8DACD-4E35-4E4C-AC75-C3DE50F04E7E}" type="datetime1">
              <a:rPr lang="en-US" smtClean="0"/>
              <a:pPr/>
              <a:t>2/23/24</a:t>
            </a:fld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F12AC305-62D1-0B42-86B3-CE1813F552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1029" name="Picture 5" descr="How to design an impactful 3MT slide (with examples!)">
            <a:hlinkClick r:id="rId2"/>
            <a:extLst>
              <a:ext uri="{FF2B5EF4-FFF2-40B4-BE49-F238E27FC236}">
                <a16:creationId xmlns:a16="http://schemas.microsoft.com/office/drawing/2014/main" id="{B7CD25E7-DDD8-D21D-F5F1-29165A88FA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6384" y="1247294"/>
            <a:ext cx="3061292" cy="2133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364B2A9-28B1-D404-DEAF-97DD5AA0350B}"/>
              </a:ext>
            </a:extLst>
          </p:cNvPr>
          <p:cNvSpPr txBox="1"/>
          <p:nvPr/>
        </p:nvSpPr>
        <p:spPr>
          <a:xfrm>
            <a:off x="8146384" y="3320012"/>
            <a:ext cx="3447143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hlinkClick r:id="rId4"/>
              </a:rPr>
              <a:t>2020 Asia-Pacific 3MT Final Winner - Luo Yifei - “Listening in on Plants through a Conductive Liquid Glue”</a:t>
            </a:r>
            <a:endParaRPr lang="en-US" sz="1050" dirty="0"/>
          </a:p>
        </p:txBody>
      </p:sp>
      <p:pic>
        <p:nvPicPr>
          <p:cNvPr id="10" name="Picture 9" descr="A cartoon of mattresses with text and symbols&#10;&#10;Description automatically generated">
            <a:extLst>
              <a:ext uri="{FF2B5EF4-FFF2-40B4-BE49-F238E27FC236}">
                <a16:creationId xmlns:a16="http://schemas.microsoft.com/office/drawing/2014/main" id="{BDDEE783-3D16-E610-1A51-E5D53D8880A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-1" t="5584" r="1466" b="4287"/>
          <a:stretch/>
        </p:blipFill>
        <p:spPr>
          <a:xfrm>
            <a:off x="8218474" y="4060125"/>
            <a:ext cx="3110058" cy="162559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00E2F61-D178-B704-1FFA-F7CE29C9852D}"/>
              </a:ext>
            </a:extLst>
          </p:cNvPr>
          <p:cNvSpPr txBox="1"/>
          <p:nvPr/>
        </p:nvSpPr>
        <p:spPr>
          <a:xfrm>
            <a:off x="8146384" y="5848748"/>
            <a:ext cx="3175240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hlinkClick r:id="rId6"/>
              </a:rPr>
              <a:t>2023 UQ 3MT Final Winner - Emily Cooper - “The best mattress is a zinc mattress”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28710598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157B785B-7419-6444-8F7C-456DADFC9CD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Sprint 4 Assignment </a:t>
            </a:r>
          </a:p>
        </p:txBody>
      </p:sp>
      <p:sp>
        <p:nvSpPr>
          <p:cNvPr id="5" name="Date">
            <a:extLst>
              <a:ext uri="{FF2B5EF4-FFF2-40B4-BE49-F238E27FC236}">
                <a16:creationId xmlns:a16="http://schemas.microsoft.com/office/drawing/2014/main" id="{A89144A8-6334-C146-B40F-BF5885E42CD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0C8DACD-4E35-4E4C-AC75-C3DE50F04E7E}" type="datetime1">
              <a:rPr lang="en-US" smtClean="0"/>
              <a:pPr/>
              <a:t>2/23/24</a:t>
            </a:fld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F12AC305-62D1-0B42-86B3-CE1813F552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9" name="Content Placeholder 3">
            <a:extLst>
              <a:ext uri="{FF2B5EF4-FFF2-40B4-BE49-F238E27FC236}">
                <a16:creationId xmlns:a16="http://schemas.microsoft.com/office/drawing/2014/main" id="{9FCFE2EF-25EA-67CE-38F4-EAF70CCE74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4305" y="1339396"/>
            <a:ext cx="8989030" cy="435133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4288691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157B785B-7419-6444-8F7C-456DADFC9CD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Sprint 4 Rubric </a:t>
            </a:r>
          </a:p>
        </p:txBody>
      </p:sp>
      <p:sp>
        <p:nvSpPr>
          <p:cNvPr id="5" name="Date">
            <a:extLst>
              <a:ext uri="{FF2B5EF4-FFF2-40B4-BE49-F238E27FC236}">
                <a16:creationId xmlns:a16="http://schemas.microsoft.com/office/drawing/2014/main" id="{A89144A8-6334-C146-B40F-BF5885E42CD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0C8DACD-4E35-4E4C-AC75-C3DE50F04E7E}" type="datetime1">
              <a:rPr lang="en-US" smtClean="0"/>
              <a:pPr/>
              <a:t>2/23/24</a:t>
            </a:fld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F12AC305-62D1-0B42-86B3-CE1813F552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BAE4CE-0BF8-B7F4-7C00-1A464F4C3345}"/>
              </a:ext>
            </a:extLst>
          </p:cNvPr>
          <p:cNvSpPr txBox="1"/>
          <p:nvPr/>
        </p:nvSpPr>
        <p:spPr>
          <a:xfrm>
            <a:off x="607351" y="1331880"/>
            <a:ext cx="10744200" cy="449353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 dirty="0"/>
              <a:t>Comprehension and content (40)</a:t>
            </a:r>
            <a:endParaRPr lang="en-US" sz="1600" dirty="0">
              <a:ea typeface="Calibri"/>
              <a:cs typeface="Calibri"/>
            </a:endParaRPr>
          </a:p>
          <a:p>
            <a:pPr marL="457200" indent="-457200">
              <a:buFont typeface="Arial"/>
              <a:buChar char="•"/>
            </a:pPr>
            <a:r>
              <a:rPr lang="en-US" sz="1600" dirty="0">
                <a:ea typeface="Calibri"/>
                <a:cs typeface="Calibri"/>
              </a:rPr>
              <a:t>Clearly describes the research purpose, conclusions, outcomes, and impact of project work</a:t>
            </a:r>
          </a:p>
          <a:p>
            <a:pPr marL="457200" indent="-457200">
              <a:buFont typeface="Arial"/>
              <a:buChar char="•"/>
            </a:pPr>
            <a:r>
              <a:rPr lang="en-US" sz="1600" dirty="0">
                <a:ea typeface="Calibri"/>
                <a:cs typeface="Calibri"/>
              </a:rPr>
              <a:t>Clearly describes the research strategy/design and the results/findings </a:t>
            </a:r>
          </a:p>
          <a:p>
            <a:pPr marL="457200" indent="-457200">
              <a:buFont typeface="Arial"/>
              <a:buChar char="•"/>
            </a:pPr>
            <a:r>
              <a:rPr lang="en-US" sz="1600" dirty="0">
                <a:ea typeface="Calibri"/>
                <a:cs typeface="Calibri"/>
              </a:rPr>
              <a:t>Ideas were logically built on each other; accessible examples used</a:t>
            </a:r>
          </a:p>
          <a:p>
            <a:endParaRPr lang="en-US" sz="1600" dirty="0">
              <a:ea typeface="Calibri"/>
              <a:cs typeface="Calibri"/>
            </a:endParaRPr>
          </a:p>
          <a:p>
            <a:r>
              <a:rPr lang="en-US" sz="2000" b="1" dirty="0"/>
              <a:t>Engagement and communication (40)</a:t>
            </a:r>
            <a:endParaRPr lang="en-US" sz="2000" b="1" dirty="0">
              <a:ea typeface="Calibri"/>
              <a:cs typeface="Calibri"/>
            </a:endParaRPr>
          </a:p>
          <a:p>
            <a:pPr marL="457200" indent="-457200">
              <a:buFont typeface="Arial"/>
              <a:buChar char="•"/>
            </a:pPr>
            <a:r>
              <a:rPr lang="en-US" sz="1600" dirty="0">
                <a:ea typeface="Calibri"/>
                <a:cs typeface="Calibri"/>
              </a:rPr>
              <a:t>Background information presented meaningful</a:t>
            </a:r>
          </a:p>
          <a:p>
            <a:pPr marL="457200" indent="-457200">
              <a:buFont typeface="Arial"/>
              <a:buChar char="•"/>
            </a:pPr>
            <a:r>
              <a:rPr lang="en-US" sz="1600" dirty="0">
                <a:ea typeface="Calibri"/>
                <a:cs typeface="Calibri"/>
              </a:rPr>
              <a:t>Presented in a non-technical language </a:t>
            </a:r>
          </a:p>
          <a:p>
            <a:pPr marL="457200" indent="-457200">
              <a:buFont typeface="Arial"/>
              <a:buChar char="•"/>
            </a:pPr>
            <a:r>
              <a:rPr lang="en-US" sz="1600" dirty="0">
                <a:ea typeface="Calibri"/>
                <a:cs typeface="Calibri"/>
              </a:rPr>
              <a:t>Effective use of one impactful </a:t>
            </a:r>
            <a:r>
              <a:rPr lang="en-US" sz="1600" dirty="0" err="1">
                <a:ea typeface="Calibri"/>
                <a:cs typeface="Calibri"/>
              </a:rPr>
              <a:t>powerpoint</a:t>
            </a:r>
            <a:r>
              <a:rPr lang="en-US" sz="1600" dirty="0">
                <a:ea typeface="Calibri"/>
                <a:cs typeface="Calibri"/>
              </a:rPr>
              <a:t> slide</a:t>
            </a:r>
          </a:p>
          <a:p>
            <a:pPr marL="457200" indent="-457200">
              <a:buFont typeface="Arial"/>
              <a:buChar char="•"/>
            </a:pPr>
            <a:endParaRPr lang="en-US" sz="2000" dirty="0">
              <a:ea typeface="Calibri"/>
              <a:cs typeface="Calibri"/>
            </a:endParaRPr>
          </a:p>
          <a:p>
            <a:r>
              <a:rPr lang="en-US" sz="2000" b="1" dirty="0"/>
              <a:t>Presentation components (20) </a:t>
            </a:r>
            <a:endParaRPr lang="en-US" sz="2000" b="1" dirty="0">
              <a:ea typeface="Calibri"/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en-US" sz="2000" dirty="0">
                <a:ea typeface="Calibri"/>
                <a:cs typeface="Calibri"/>
              </a:rPr>
              <a:t>Intriguing opener, used of storytelling, free of technical jargon, and purpose/impact of project is made clear to provide closure for the listener.</a:t>
            </a:r>
          </a:p>
          <a:p>
            <a:pPr marL="342900" indent="-342900">
              <a:buFont typeface="Arial"/>
              <a:buChar char="•"/>
            </a:pPr>
            <a:endParaRPr lang="en-US" sz="2000" b="1" dirty="0">
              <a:ea typeface="Calibri" panose="020F0502020204030204"/>
              <a:cs typeface="Calibri"/>
            </a:endParaRPr>
          </a:p>
          <a:p>
            <a:r>
              <a:rPr lang="en-US" sz="2000" dirty="0">
                <a:ea typeface="+mn-lt"/>
                <a:cs typeface="+mn-lt"/>
              </a:rPr>
              <a:t>Full rubric: </a:t>
            </a:r>
            <a:r>
              <a:rPr lang="en-US" sz="2000" dirty="0">
                <a:ea typeface="+mn-lt"/>
                <a:cs typeface="+mn-lt"/>
                <a:hlinkClick r:id="rId2"/>
              </a:rPr>
              <a:t>https://the-examples-book.com/crp/students/spring2024/video_guidelines#rubric</a:t>
            </a:r>
            <a:endParaRPr lang="en-US" sz="2400" dirty="0">
              <a:ea typeface="Calibri" panose="020F0502020204030204"/>
              <a:cs typeface="Calibri" panose="020F0502020204030204"/>
            </a:endParaRPr>
          </a:p>
          <a:p>
            <a:endParaRPr lang="en-US" sz="1400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57122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03354486-2A6A-DD4E-9A8D-861B2E201A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52193" y="2586461"/>
            <a:ext cx="7334529" cy="854080"/>
          </a:xfrm>
        </p:spPr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4" name="Date">
            <a:extLst>
              <a:ext uri="{FF2B5EF4-FFF2-40B4-BE49-F238E27FC236}">
                <a16:creationId xmlns:a16="http://schemas.microsoft.com/office/drawing/2014/main" id="{0B04DDC6-A6C5-6D40-8160-BEDB0CF8C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DC8E1-D369-0F48-9062-BB068AFD07CE}" type="datetime1">
              <a:rPr lang="en-US" smtClean="0"/>
              <a:pPr/>
              <a:t>2/23/24</a:t>
            </a:fld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B05C2BE5-BF22-EF46-A621-4EB44D385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70106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157B785B-7419-6444-8F7C-456DADFC9CD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3 Minute Thesis Example</a:t>
            </a:r>
          </a:p>
        </p:txBody>
      </p:sp>
      <p:sp>
        <p:nvSpPr>
          <p:cNvPr id="4" name="Body Text">
            <a:extLst>
              <a:ext uri="{FF2B5EF4-FFF2-40B4-BE49-F238E27FC236}">
                <a16:creationId xmlns:a16="http://schemas.microsoft.com/office/drawing/2014/main" id="{1D37C11B-143A-F242-BB46-7995C2A2FD9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61902" y="1723231"/>
            <a:ext cx="9868904" cy="341153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400" dirty="0"/>
          </a:p>
          <a:p>
            <a:pPr marL="0" lvl="0" indent="0">
              <a:lnSpc>
                <a:spcPct val="150000"/>
              </a:lnSpc>
              <a:buNone/>
            </a:pPr>
            <a:endParaRPr lang="en-US" sz="2400" dirty="0"/>
          </a:p>
        </p:txBody>
      </p:sp>
      <p:sp>
        <p:nvSpPr>
          <p:cNvPr id="5" name="Date">
            <a:extLst>
              <a:ext uri="{FF2B5EF4-FFF2-40B4-BE49-F238E27FC236}">
                <a16:creationId xmlns:a16="http://schemas.microsoft.com/office/drawing/2014/main" id="{A89144A8-6334-C146-B40F-BF5885E42CD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0C8DACD-4E35-4E4C-AC75-C3DE50F04E7E}" type="datetime1">
              <a:rPr lang="en-US" smtClean="0"/>
              <a:pPr/>
              <a:t>2/23/24</a:t>
            </a:fld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F12AC305-62D1-0B42-86B3-CE1813F552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3" name="Online Media 4" title="2014 Three Minute Thesis winning presentation by Emily Johnston">
            <a:hlinkClick r:id="" action="ppaction://media"/>
            <a:extLst>
              <a:ext uri="{FF2B5EF4-FFF2-40B4-BE49-F238E27FC236}">
                <a16:creationId xmlns:a16="http://schemas.microsoft.com/office/drawing/2014/main" id="{E41C2C30-95F4-A6BD-0EE8-F4E8E82C7321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306050" y="1197582"/>
            <a:ext cx="7601445" cy="429743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5B28CC3-ADAB-36BC-8FC4-62C5BBD1286A}"/>
              </a:ext>
            </a:extLst>
          </p:cNvPr>
          <p:cNvSpPr txBox="1"/>
          <p:nvPr/>
        </p:nvSpPr>
        <p:spPr>
          <a:xfrm>
            <a:off x="2944979" y="5651336"/>
            <a:ext cx="77789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Other examples https://threeminutethesis.uq.edu.au/watch-3mt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9752946"/>
      </p:ext>
    </p:extLst>
  </p:cSld>
  <p:clrMapOvr>
    <a:masterClrMapping/>
  </p:clrMapOvr>
</p:sld>
</file>

<file path=ppt/theme/theme1.xml><?xml version="1.0" encoding="utf-8"?>
<a:theme xmlns:a="http://schemas.openxmlformats.org/drawingml/2006/main" name="Purdue1">
  <a:themeElements>
    <a:clrScheme name="PurdueColors">
      <a:dk1>
        <a:srgbClr val="000000"/>
      </a:dk1>
      <a:lt1>
        <a:srgbClr val="000000"/>
      </a:lt1>
      <a:dk2>
        <a:srgbClr val="C4BFC0"/>
      </a:dk2>
      <a:lt2>
        <a:srgbClr val="C9B991"/>
      </a:lt2>
      <a:accent1>
        <a:srgbClr val="8E6F3E"/>
      </a:accent1>
      <a:accent2>
        <a:srgbClr val="555960"/>
      </a:accent2>
      <a:accent3>
        <a:srgbClr val="C9B991"/>
      </a:accent3>
      <a:accent4>
        <a:srgbClr val="FFFFFF"/>
      </a:accent4>
      <a:accent5>
        <a:srgbClr val="000000"/>
      </a:accent5>
      <a:accent6>
        <a:srgbClr val="555960"/>
      </a:accent6>
      <a:hlink>
        <a:srgbClr val="000000"/>
      </a:hlink>
      <a:folHlink>
        <a:srgbClr val="555960"/>
      </a:folHlink>
    </a:clrScheme>
    <a:fontScheme name="PurdueBrand">
      <a:majorFont>
        <a:latin typeface="Acumin Pro ExtraCondensed Smbd"/>
        <a:ea typeface=""/>
        <a:cs typeface=""/>
      </a:majorFont>
      <a:minorFont>
        <a:latin typeface="Acumin Pro"/>
        <a:ea typeface=""/>
        <a:cs typeface="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U-CoE-Template_Gold_StandardScreen" id="{734A2872-EFDC-7545-8F60-D0C83ACC891D}" vid="{DA23825E-620D-D541-B6FB-A9133ED5057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Purdue1</Template>
  <TotalTime>1853</TotalTime>
  <Words>330</Words>
  <Application>Microsoft Macintosh PowerPoint</Application>
  <PresentationFormat>Widescreen</PresentationFormat>
  <Paragraphs>52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20" baseType="lpstr">
      <vt:lpstr>Acumin Pro SemiCondensed</vt:lpstr>
      <vt:lpstr>Acumin Pro ExtraCondensed</vt:lpstr>
      <vt:lpstr>United Sans Reg Medium</vt:lpstr>
      <vt:lpstr>Acumin Pro Semibold</vt:lpstr>
      <vt:lpstr>Arial</vt:lpstr>
      <vt:lpstr>Acumin Pro</vt:lpstr>
      <vt:lpstr>Acumin Pro Medium</vt:lpstr>
      <vt:lpstr>United Sans Cd Md</vt:lpstr>
      <vt:lpstr>Acumin Pro ExtraCondensed Smbd</vt:lpstr>
      <vt:lpstr>Calibri</vt:lpstr>
      <vt:lpstr>Wingdings</vt:lpstr>
      <vt:lpstr>Purdue1</vt:lpstr>
      <vt:lpstr>sPRINT #4: 3 MINUTE THESIS LAB FACILITATION GUIDE</vt:lpstr>
      <vt:lpstr>Sprint 4 Assignment </vt:lpstr>
      <vt:lpstr>guidelines for 3MT Professional development</vt:lpstr>
      <vt:lpstr>Sprint 4 Assignment </vt:lpstr>
      <vt:lpstr>Sprint 4 Assignment </vt:lpstr>
      <vt:lpstr>Sprint 4 Rubric </vt:lpstr>
      <vt:lpstr>Examples</vt:lpstr>
      <vt:lpstr>3 Minute Thesis Example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Margaret Ann Betz</dc:creator>
  <cp:lastModifiedBy>Chen, Cai Shun</cp:lastModifiedBy>
  <cp:revision>6</cp:revision>
  <dcterms:created xsi:type="dcterms:W3CDTF">2020-09-30T18:58:52Z</dcterms:created>
  <dcterms:modified xsi:type="dcterms:W3CDTF">2024-02-23T21:36:00Z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044bd30-2ed7-4c9d-9d12-46200872a97b_Enabled">
    <vt:lpwstr>true</vt:lpwstr>
  </property>
  <property fmtid="{D5CDD505-2E9C-101B-9397-08002B2CF9AE}" pid="3" name="MSIP_Label_4044bd30-2ed7-4c9d-9d12-46200872a97b_SetDate">
    <vt:lpwstr>2023-06-01T15:34:56Z</vt:lpwstr>
  </property>
  <property fmtid="{D5CDD505-2E9C-101B-9397-08002B2CF9AE}" pid="4" name="MSIP_Label_4044bd30-2ed7-4c9d-9d12-46200872a97b_Method">
    <vt:lpwstr>Standard</vt:lpwstr>
  </property>
  <property fmtid="{D5CDD505-2E9C-101B-9397-08002B2CF9AE}" pid="5" name="MSIP_Label_4044bd30-2ed7-4c9d-9d12-46200872a97b_Name">
    <vt:lpwstr>defa4170-0d19-0005-0004-bc88714345d2</vt:lpwstr>
  </property>
  <property fmtid="{D5CDD505-2E9C-101B-9397-08002B2CF9AE}" pid="6" name="MSIP_Label_4044bd30-2ed7-4c9d-9d12-46200872a97b_SiteId">
    <vt:lpwstr>4130bd39-7c53-419c-b1e5-8758d6d63f21</vt:lpwstr>
  </property>
  <property fmtid="{D5CDD505-2E9C-101B-9397-08002B2CF9AE}" pid="7" name="MSIP_Label_4044bd30-2ed7-4c9d-9d12-46200872a97b_ActionId">
    <vt:lpwstr>7192a25c-711d-4d81-9576-b8079bddab57</vt:lpwstr>
  </property>
  <property fmtid="{D5CDD505-2E9C-101B-9397-08002B2CF9AE}" pid="8" name="MSIP_Label_4044bd30-2ed7-4c9d-9d12-46200872a97b_ContentBits">
    <vt:lpwstr>0</vt:lpwstr>
  </property>
</Properties>
</file>

<file path=docProps/thumbnail.jpeg>
</file>